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80" r:id="rId3"/>
    <p:sldId id="286" r:id="rId4"/>
    <p:sldId id="281" r:id="rId5"/>
    <p:sldId id="282" r:id="rId6"/>
    <p:sldId id="283" r:id="rId7"/>
    <p:sldId id="287" r:id="rId8"/>
    <p:sldId id="284" r:id="rId9"/>
    <p:sldId id="285" r:id="rId10"/>
    <p:sldId id="288" r:id="rId11"/>
    <p:sldId id="289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429" autoAdjust="0"/>
  </p:normalViewPr>
  <p:slideViewPr>
    <p:cSldViewPr showGuides="1">
      <p:cViewPr varScale="1">
        <p:scale>
          <a:sx n="97" d="100"/>
          <a:sy n="97" d="100"/>
        </p:scale>
        <p:origin x="23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Sharing code is a problem that all programming languages need to solve. Obviously, we can’t all share the same computer, there needs to be a way to share code across different programs to save time and be more efficient.</a:t>
            </a:r>
          </a:p>
          <a:p>
            <a:r>
              <a:rPr lang="en-US" dirty="0"/>
              <a:t>“Don’t reinvent the wheel!”</a:t>
            </a:r>
          </a:p>
          <a:p>
            <a:r>
              <a:rPr lang="en-US" dirty="0"/>
              <a:t>Python has an import system that allows programmers to pull in modules, classes and functions and use them within their programs.</a:t>
            </a:r>
          </a:p>
          <a:p>
            <a:r>
              <a:rPr lang="en-US" dirty="0"/>
              <a:t>In Python, a module can be imported by name using the “import” statement, or individual classes and functions can be imported using the “from import” statement instead.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88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we will be using </a:t>
            </a:r>
          </a:p>
          <a:p>
            <a:r>
              <a:rPr lang="en-US" dirty="0"/>
              <a:t>Import discord</a:t>
            </a:r>
          </a:p>
          <a:p>
            <a:r>
              <a:rPr lang="en-US" dirty="0"/>
              <a:t>In the code-along for this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86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Output: </a:t>
            </a:r>
          </a:p>
          <a:p>
            <a:r>
              <a:rPr lang="en-US" dirty="0"/>
              <a:t>Hello, Bob!</a:t>
            </a:r>
          </a:p>
          <a:p>
            <a:r>
              <a:rPr lang="en-US" dirty="0"/>
              <a:t>Hi, Alice!</a:t>
            </a:r>
          </a:p>
          <a:p>
            <a:r>
              <a:rPr lang="en-US" dirty="0" err="1"/>
              <a:t>G'day</a:t>
            </a:r>
            <a:r>
              <a:rPr lang="en-US" dirty="0"/>
              <a:t>, </a:t>
            </a:r>
            <a:r>
              <a:rPr lang="en-US" dirty="0" err="1"/>
              <a:t>Guv'nah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4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Positional Example Output:</a:t>
            </a:r>
          </a:p>
          <a:p>
            <a:r>
              <a:rPr lang="en-US" dirty="0"/>
              <a:t>Welcome to py-201, Alice, Bob, Carol, David!</a:t>
            </a:r>
          </a:p>
          <a:p>
            <a:endParaRPr lang="en-US" dirty="0"/>
          </a:p>
          <a:p>
            <a:r>
              <a:rPr lang="en-US" dirty="0"/>
              <a:t>Keyword Example Output:</a:t>
            </a:r>
          </a:p>
          <a:p>
            <a:r>
              <a:rPr lang="en-US" dirty="0"/>
              <a:t>Hi, Alice!</a:t>
            </a:r>
          </a:p>
          <a:p>
            <a:r>
              <a:rPr lang="en-US" dirty="0" err="1"/>
              <a:t>Yo</a:t>
            </a:r>
            <a:r>
              <a:rPr lang="en-US" dirty="0"/>
              <a:t>, Bob!</a:t>
            </a:r>
          </a:p>
          <a:p>
            <a:r>
              <a:rPr lang="en-US" dirty="0"/>
              <a:t>Hello, Carol!</a:t>
            </a:r>
          </a:p>
          <a:p>
            <a:r>
              <a:rPr lang="en-US" dirty="0"/>
              <a:t>Salutations, David!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3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won’t be defining our own decorators in this course, but we will be using APIs that use decorators to add functionality to your programs!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1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output from running the add code is:</a:t>
            </a:r>
          </a:p>
          <a:p>
            <a:r>
              <a:rPr lang="en-US" dirty="0"/>
              <a:t>`add` called, </a:t>
            </a:r>
            <a:r>
              <a:rPr lang="en-US" dirty="0" err="1"/>
              <a:t>recieved</a:t>
            </a:r>
            <a:r>
              <a:rPr lang="en-US" dirty="0"/>
              <a:t> </a:t>
            </a:r>
            <a:r>
              <a:rPr lang="en-US" dirty="0" err="1"/>
              <a:t>args</a:t>
            </a:r>
            <a:r>
              <a:rPr lang="en-US" dirty="0"/>
              <a:t> (1, 2), </a:t>
            </a:r>
            <a:r>
              <a:rPr lang="en-US" dirty="0" err="1"/>
              <a:t>kwargs</a:t>
            </a:r>
            <a:r>
              <a:rPr lang="en-US" dirty="0"/>
              <a:t> {}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`add` called, </a:t>
            </a:r>
            <a:r>
              <a:rPr lang="en-US" dirty="0" err="1"/>
              <a:t>recieved</a:t>
            </a:r>
            <a:r>
              <a:rPr lang="en-US" dirty="0"/>
              <a:t> </a:t>
            </a:r>
            <a:r>
              <a:rPr lang="en-US" dirty="0" err="1"/>
              <a:t>args</a:t>
            </a:r>
            <a:r>
              <a:rPr lang="en-US" dirty="0"/>
              <a:t> (2, 2), </a:t>
            </a:r>
            <a:r>
              <a:rPr lang="en-US" dirty="0" err="1"/>
              <a:t>kwargs</a:t>
            </a:r>
            <a:r>
              <a:rPr lang="en-US" dirty="0"/>
              <a:t> {}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`add` called, </a:t>
            </a:r>
            <a:r>
              <a:rPr lang="en-US" dirty="0" err="1"/>
              <a:t>recieved</a:t>
            </a:r>
            <a:r>
              <a:rPr lang="en-US" dirty="0"/>
              <a:t> </a:t>
            </a:r>
            <a:r>
              <a:rPr lang="en-US" dirty="0" err="1"/>
              <a:t>args</a:t>
            </a:r>
            <a:r>
              <a:rPr lang="en-US" dirty="0"/>
              <a:t> (3, 4), </a:t>
            </a:r>
            <a:r>
              <a:rPr lang="en-US" dirty="0" err="1"/>
              <a:t>kwargs</a:t>
            </a:r>
            <a:r>
              <a:rPr lang="en-US" dirty="0"/>
              <a:t> {}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`add` called, </a:t>
            </a:r>
            <a:r>
              <a:rPr lang="en-US" dirty="0" err="1"/>
              <a:t>recieved</a:t>
            </a:r>
            <a:r>
              <a:rPr lang="en-US" dirty="0"/>
              <a:t> </a:t>
            </a:r>
            <a:r>
              <a:rPr lang="en-US" dirty="0" err="1"/>
              <a:t>args</a:t>
            </a:r>
            <a:r>
              <a:rPr lang="en-US" dirty="0"/>
              <a:t> (5, 5), </a:t>
            </a:r>
            <a:r>
              <a:rPr lang="en-US" dirty="0" err="1"/>
              <a:t>kwargs</a:t>
            </a:r>
            <a:r>
              <a:rPr lang="en-US" dirty="0"/>
              <a:t> {}</a:t>
            </a:r>
          </a:p>
          <a:p>
            <a:r>
              <a:rPr lang="en-US" dirty="0"/>
              <a:t>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brebory/PythonDecoratorsExample" TargetMode="Externa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rimer-on-python-decorators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brebory/PythonImportsExample" TargetMode="Externa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brebory/PythonArgsExample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318/#backgrou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458201" cy="2743200"/>
          </a:xfrm>
        </p:spPr>
        <p:txBody>
          <a:bodyPr/>
          <a:lstStyle/>
          <a:p>
            <a:r>
              <a:rPr lang="en-US" dirty="0"/>
              <a:t>Imports, </a:t>
            </a:r>
            <a:br>
              <a:rPr lang="en-US" dirty="0"/>
            </a:br>
            <a:r>
              <a:rPr lang="en-US" dirty="0"/>
              <a:t>Function Arguments,</a:t>
            </a:r>
            <a:br>
              <a:rPr lang="en-US" dirty="0"/>
            </a:br>
            <a:r>
              <a:rPr lang="en-US" dirty="0"/>
              <a:t>and Decorators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5562741" cy="553998"/>
          </a:xfrm>
        </p:spPr>
        <p:txBody>
          <a:bodyPr/>
          <a:lstStyle/>
          <a:p>
            <a:r>
              <a:rPr lang="en-US" dirty="0"/>
              <a:t>Hy-Tech Club: Python 201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A2B218-288C-40F4-AAE7-9079DA3F022D}"/>
              </a:ext>
            </a:extLst>
          </p:cNvPr>
          <p:cNvSpPr txBox="1"/>
          <p:nvPr/>
        </p:nvSpPr>
        <p:spPr>
          <a:xfrm>
            <a:off x="152400" y="3152001"/>
            <a:ext cx="11887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+mj-lt"/>
                <a:hlinkClick r:id="rId2"/>
              </a:rPr>
              <a:t>https://repl.it/@brebory/PythonDecoratorsExample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8588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31B4-ED11-409E-8770-8BD00B65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8721"/>
            <a:ext cx="10972800" cy="2040559"/>
          </a:xfrm>
        </p:spPr>
        <p:txBody>
          <a:bodyPr/>
          <a:lstStyle/>
          <a:p>
            <a:pPr algn="ctr"/>
            <a:r>
              <a:rPr lang="en-US" dirty="0"/>
              <a:t>Decorators are advanced!</a:t>
            </a:r>
            <a:br>
              <a:rPr lang="en-US" dirty="0"/>
            </a:br>
            <a:r>
              <a:rPr lang="en-US" dirty="0"/>
              <a:t>If you need more practice, check out: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0B16C-B510-4C5C-8695-CBBDB89E74E7}"/>
              </a:ext>
            </a:extLst>
          </p:cNvPr>
          <p:cNvSpPr txBox="1"/>
          <p:nvPr/>
        </p:nvSpPr>
        <p:spPr>
          <a:xfrm>
            <a:off x="2057400" y="5029200"/>
            <a:ext cx="7696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https://realpython.com/primer-on-python-decorators/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020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508946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F5659E-6310-43D3-AC4A-EB539604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19C1E9-F648-4F81-990D-91ED1AA3B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2999"/>
            <a:ext cx="11430000" cy="685799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600" i="1" dirty="0"/>
              <a:t>How do we </a:t>
            </a:r>
            <a:r>
              <a:rPr lang="en-US" sz="3600" b="1" i="1" dirty="0"/>
              <a:t>share code</a:t>
            </a:r>
            <a:r>
              <a:rPr lang="en-US" sz="3600" i="1" dirty="0"/>
              <a:t> in Python?</a:t>
            </a:r>
          </a:p>
        </p:txBody>
      </p:sp>
      <p:pic>
        <p:nvPicPr>
          <p:cNvPr id="9" name="Picture 8" descr="Hopefully we don't share code like this.">
            <a:extLst>
              <a:ext uri="{FF2B5EF4-FFF2-40B4-BE49-F238E27FC236}">
                <a16:creationId xmlns:a16="http://schemas.microsoft.com/office/drawing/2014/main" id="{CD124B45-D625-47C8-808C-ED5A9447B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2121408"/>
            <a:ext cx="5401056" cy="4050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335B81-5CA7-4561-B444-342A5815B1EC}"/>
              </a:ext>
            </a:extLst>
          </p:cNvPr>
          <p:cNvSpPr txBox="1"/>
          <p:nvPr/>
        </p:nvSpPr>
        <p:spPr>
          <a:xfrm>
            <a:off x="5943600" y="2121408"/>
            <a:ext cx="5858256" cy="4173450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+mj-lt"/>
                <a:cs typeface="Calibri" panose="020F0502020204030204" pitchFamily="34" charset="0"/>
              </a:rPr>
              <a:t>Imports in Python</a:t>
            </a:r>
            <a:endParaRPr lang="en-US" sz="2400" b="0" dirty="0">
              <a:solidFill>
                <a:schemeClr val="accent6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F92672"/>
              </a:solidFill>
              <a:latin typeface="Fira Code, Consolas,  Courier New"/>
            </a:endParaRPr>
          </a:p>
          <a:p>
            <a:r>
              <a:rPr lang="en-US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math</a:t>
            </a:r>
          </a:p>
          <a:p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math.pow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sz="16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92672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92672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time </a:t>
            </a:r>
            <a:r>
              <a:rPr lang="en-US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asctime</a:t>
            </a:r>
            <a:endParaRPr lang="en-US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"The local time is: </a:t>
            </a:r>
            <a:r>
              <a:rPr lang="en-US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“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())))</a:t>
            </a:r>
          </a:p>
          <a:p>
            <a:endParaRPr lang="en-US" sz="1600" b="0" dirty="0">
              <a:solidFill>
                <a:srgbClr val="F8F8F2"/>
              </a:solidFill>
              <a:effectLst/>
              <a:latin typeface="Fira Code, Consolas,  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E0A06-3BE7-4609-8B76-EFF240440B8F}"/>
              </a:ext>
            </a:extLst>
          </p:cNvPr>
          <p:cNvSpPr txBox="1"/>
          <p:nvPr/>
        </p:nvSpPr>
        <p:spPr>
          <a:xfrm>
            <a:off x="8973312" y="2892437"/>
            <a:ext cx="2828544" cy="17574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accent1"/>
                </a:solidFill>
              </a:rPr>
              <a:t>Import a whole module by name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i="1" dirty="0">
                <a:solidFill>
                  <a:schemeClr val="accent1"/>
                </a:solidFill>
              </a:rPr>
            </a:br>
            <a:r>
              <a:rPr lang="en-US" sz="2000" i="1" dirty="0">
                <a:solidFill>
                  <a:schemeClr val="accent1"/>
                </a:solidFill>
              </a:rPr>
              <a:t>Or just the functions you want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9CE36-B0BA-467B-8146-E804418422A6}"/>
              </a:ext>
            </a:extLst>
          </p:cNvPr>
          <p:cNvCxnSpPr>
            <a:cxnSpLocks/>
          </p:cNvCxnSpPr>
          <p:nvPr/>
        </p:nvCxnSpPr>
        <p:spPr>
          <a:xfrm flipH="1" flipV="1">
            <a:off x="7543800" y="2971800"/>
            <a:ext cx="1402080" cy="266702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775565-8593-4631-9089-CA2F414F066D}"/>
              </a:ext>
            </a:extLst>
          </p:cNvPr>
          <p:cNvCxnSpPr>
            <a:cxnSpLocks/>
          </p:cNvCxnSpPr>
          <p:nvPr/>
        </p:nvCxnSpPr>
        <p:spPr>
          <a:xfrm flipH="1">
            <a:off x="8730996" y="4343400"/>
            <a:ext cx="336804" cy="381000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C90F5E-8A68-47F1-B0D4-1CE719660D40}"/>
              </a:ext>
            </a:extLst>
          </p:cNvPr>
          <p:cNvCxnSpPr/>
          <p:nvPr/>
        </p:nvCxnSpPr>
        <p:spPr>
          <a:xfrm>
            <a:off x="9982200" y="4533900"/>
            <a:ext cx="0" cy="190500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1286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05D26-33C7-4F2C-BC72-F7196074B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100" y="2741612"/>
            <a:ext cx="11353800" cy="1374775"/>
          </a:xfrm>
        </p:spPr>
        <p:txBody>
          <a:bodyPr>
            <a:normAutofit/>
          </a:bodyPr>
          <a:lstStyle/>
          <a:p>
            <a:pPr algn="ctr"/>
            <a:r>
              <a:rPr lang="en-US" sz="3000" b="0" cap="none" dirty="0">
                <a:solidFill>
                  <a:schemeClr val="bg1"/>
                </a:solidFill>
                <a:hlinkClick r:id="rId2"/>
              </a:rPr>
              <a:t>https://repl.it/@brebory/PythonImportsExample</a:t>
            </a:r>
            <a:endParaRPr lang="en-US" sz="3000" b="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7778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CED5-EDA9-41C5-BE2A-F44049C3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 anchor="ctr">
            <a:normAutofit/>
          </a:bodyPr>
          <a:lstStyle/>
          <a:p>
            <a:r>
              <a:rPr lang="en-US" dirty="0"/>
              <a:t>Package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3043-F31A-413C-A757-A91FB5775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886200" cy="5257787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dirty="0"/>
              <a:t>Imports allow sharing code, but you also need a way to download code!</a:t>
            </a:r>
          </a:p>
          <a:p>
            <a:pPr marL="57150" indent="0">
              <a:buNone/>
            </a:pPr>
            <a:r>
              <a:rPr lang="en-US" dirty="0"/>
              <a:t>Package managers allow this to work. </a:t>
            </a:r>
          </a:p>
          <a:p>
            <a:pPr marL="57150" indent="0">
              <a:buNone/>
            </a:pPr>
            <a:r>
              <a:rPr lang="en-US" dirty="0"/>
              <a:t>In repl.it, the Poetry Package Manager for Python is already configured and works automatically!</a:t>
            </a:r>
          </a:p>
          <a:p>
            <a:pPr marL="57150" indent="0">
              <a:buNone/>
            </a:pPr>
            <a:r>
              <a:rPr lang="en-US" dirty="0"/>
              <a:t>So, just import the library you want to use and repl.it does the rest for you!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3BB78B5-FC41-4B49-833B-026DA663E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" r="1668" b="1"/>
          <a:stretch/>
        </p:blipFill>
        <p:spPr>
          <a:xfrm>
            <a:off x="4419600" y="1143000"/>
            <a:ext cx="7391400" cy="5257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4959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1D23-5DD5-4D01-921E-982BCECD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8EA67-FC1E-482A-85F8-F35FDC0C4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tx1"/>
          </a:solidFill>
        </p:spPr>
        <p:txBody>
          <a:bodyPr/>
          <a:lstStyle/>
          <a:p>
            <a:pPr marL="400050" lvl="1" indent="0">
              <a:buNone/>
            </a:pPr>
            <a:br>
              <a:rPr lang="en-US" sz="1400" b="0" i="1" dirty="0">
                <a:solidFill>
                  <a:srgbClr val="66D9EF"/>
                </a:solidFill>
                <a:effectLst/>
                <a:latin typeface="Fira Code, Consolas,  Courier New"/>
              </a:rPr>
            </a:br>
            <a:br>
              <a:rPr lang="en-US" sz="1400" b="0" i="1" dirty="0">
                <a:solidFill>
                  <a:srgbClr val="66D9EF"/>
                </a:solidFill>
                <a:effectLst/>
                <a:latin typeface="Fira Code, Consolas,  Courier New"/>
              </a:rPr>
            </a:br>
            <a:br>
              <a:rPr lang="en-US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recipient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!“</a:t>
            </a:r>
            <a:b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.format(greeting, recipient))</a:t>
            </a:r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greet(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greet(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greet(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G'day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Guv'nah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8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5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What will be the output from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the above code?</a:t>
            </a:r>
          </a:p>
        </p:txBody>
      </p:sp>
      <p:pic>
        <p:nvPicPr>
          <p:cNvPr id="6" name="Content Placeholder 5" descr="Function conveyor belt animation">
            <a:extLst>
              <a:ext uri="{FF2B5EF4-FFF2-40B4-BE49-F238E27FC236}">
                <a16:creationId xmlns:a16="http://schemas.microsoft.com/office/drawing/2014/main" id="{5F0812F6-15E2-4642-866C-44CAB311B9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7145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7846401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BEF1-BFBB-4574-98E5-DDC8B81C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Function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741E2-1C63-4C16-A531-171319E3EB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to greet two people at once?</a:t>
            </a:r>
          </a:p>
          <a:p>
            <a:pPr lvl="1"/>
            <a:r>
              <a:rPr lang="en-US" dirty="0"/>
              <a:t>Three people? Four? Five? Ten?</a:t>
            </a:r>
          </a:p>
          <a:p>
            <a:pPr lvl="1"/>
            <a:r>
              <a:rPr lang="en-US" dirty="0"/>
              <a:t>What if we don’t know the exact number of people we want to greet?</a:t>
            </a:r>
          </a:p>
          <a:p>
            <a:r>
              <a:rPr lang="en-US" dirty="0"/>
              <a:t>Python has “variable-length function arguments” to solve this problem</a:t>
            </a:r>
          </a:p>
          <a:p>
            <a:pPr lvl="1"/>
            <a:r>
              <a:rPr lang="en-US" dirty="0"/>
              <a:t>Positional</a:t>
            </a:r>
          </a:p>
          <a:p>
            <a:pPr lvl="2"/>
            <a:r>
              <a:rPr lang="en-US" dirty="0"/>
              <a:t>Arguments with no name, treated like a list</a:t>
            </a:r>
          </a:p>
          <a:p>
            <a:pPr lvl="1"/>
            <a:r>
              <a:rPr lang="en-US" dirty="0"/>
              <a:t>Keyword</a:t>
            </a:r>
          </a:p>
          <a:p>
            <a:pPr lvl="2"/>
            <a:r>
              <a:rPr lang="en-US" dirty="0"/>
              <a:t>Arguments specified by name by the caller, treated like a </a:t>
            </a:r>
            <a:r>
              <a:rPr lang="en-US" dirty="0" err="1"/>
              <a:t>dict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48665-1F99-4453-83A5-E2100286D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400050" lvl="1" indent="0" algn="ctr">
              <a:buNone/>
            </a:pP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Positional Arguments Example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400050" lvl="1" indent="0">
              <a:buNone/>
            </a:pPr>
            <a:r>
              <a:rPr lang="en-US" sz="17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7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greetMany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recipients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recipientsStr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", 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.join(recipients)</a:t>
            </a:r>
            <a:b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!“</a:t>
            </a:r>
            <a:br>
              <a:rPr lang="en-US" sz="17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.format(greeting, </a:t>
            </a:r>
            <a:r>
              <a:rPr lang="en-US" sz="1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recipientsStr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400050" lvl="1" indent="0">
              <a:buNone/>
            </a:pPr>
            <a:b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greetMany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"Welcome to py-201"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"Carol"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"David"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715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Keyword Arguments Example</a:t>
            </a:r>
          </a:p>
          <a:p>
            <a:pPr marL="400050" lvl="1" indent="0">
              <a:buNone/>
            </a:pPr>
            <a:r>
              <a:rPr lang="en-US" sz="17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7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greetPairs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pairs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greetings 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"!</a:t>
            </a:r>
            <a:r>
              <a:rPr lang="en-US" sz="1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700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7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.join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“</a:t>
            </a:r>
            <a:br>
              <a:rPr lang="en-US" sz="17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.format(greeting, rec) 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br>
              <a:rPr lang="en-US" sz="17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F8F8F2"/>
                </a:solidFill>
                <a:latin typeface="Consolas" panose="020B0609020204030204" pitchFamily="49" charset="0"/>
              </a:rPr>
              <a:t>      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rec, greeting 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pairs.items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.format(greetings))</a:t>
            </a:r>
          </a:p>
          <a:p>
            <a:pPr marL="400050" lvl="1" indent="0">
              <a:buNone/>
            </a:pPr>
            <a:b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greetPairs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Alice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Bob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Yo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Carol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7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David</a:t>
            </a:r>
            <a:r>
              <a:rPr lang="en-US" sz="17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7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"Salutations"</a:t>
            </a:r>
            <a:r>
              <a:rPr lang="en-US" sz="17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400050" lvl="1" indent="0">
              <a:buNone/>
            </a:pP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4474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5D722-6151-4FFE-AC8C-145399FFF589}"/>
              </a:ext>
            </a:extLst>
          </p:cNvPr>
          <p:cNvSpPr txBox="1"/>
          <p:nvPr/>
        </p:nvSpPr>
        <p:spPr>
          <a:xfrm>
            <a:off x="152400" y="3152001"/>
            <a:ext cx="11887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+mj-lt"/>
                <a:hlinkClick r:id="rId2"/>
              </a:rPr>
              <a:t>https://repl.it/@brebory/PythonArgsExample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41762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6940-5DF9-411E-A461-6FD39CA7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16E1-C128-4E0F-BEB0-E2E3098EF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Decorators allow you to “add-on” functionality to Python functions</a:t>
            </a:r>
          </a:p>
          <a:p>
            <a:r>
              <a:rPr lang="en-US" dirty="0"/>
              <a:t>Decorators allow the add-on functionality to be defined once, and then applied to any function that requires it later</a:t>
            </a:r>
          </a:p>
          <a:p>
            <a:r>
              <a:rPr lang="en-US" dirty="0"/>
              <a:t>Logging, caching, frameworks, user interaction, and tons of other uses!</a:t>
            </a:r>
          </a:p>
          <a:p>
            <a:r>
              <a:rPr lang="en-US" dirty="0"/>
              <a:t>The discord.py library uses decorators for adding functionality to chat bots!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17BDB9A3-9931-48FE-ADAE-33394A2E10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57400"/>
            <a:ext cx="5486400" cy="3429000"/>
          </a:xfrm>
        </p:spPr>
      </p:pic>
    </p:spTree>
    <p:extLst>
      <p:ext uri="{BB962C8B-B14F-4D97-AF65-F5344CB8AC3E}">
        <p14:creationId xmlns:p14="http://schemas.microsoft.com/office/powerpoint/2010/main" val="6373389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F585-7DC5-42ED-8FF8-28E06A6D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C8D5-EA44-403E-8223-305C355E7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791200" cy="5257787"/>
          </a:xfrm>
          <a:solidFill>
            <a:schemeClr val="tx1"/>
          </a:solidFill>
        </p:spPr>
        <p:txBody>
          <a:bodyPr lIns="91440">
            <a:normAutofit/>
          </a:bodyPr>
          <a:lstStyle/>
          <a:p>
            <a:pPr marL="57150" indent="0" algn="ctr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Define a Decorator</a:t>
            </a:r>
          </a:p>
          <a:p>
            <a:pPr marL="57150" indent="0">
              <a:buNone/>
            </a:pPr>
            <a:r>
              <a:rPr lang="en-US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withLogging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4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"`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` called, </a:t>
            </a:r>
            <a:r>
              <a:rPr lang="en-US" sz="14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recieved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“</a:t>
            </a:r>
            <a:br>
              <a:rPr 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.__name__, 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result 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(result)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result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wrapper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285750">
              <a:buFont typeface="+mj-lt"/>
              <a:buAutoNum type="arabicPeriod"/>
            </a:pPr>
            <a:r>
              <a:rPr lang="en-US" sz="1400" dirty="0">
                <a:solidFill>
                  <a:srgbClr val="F8F8F2"/>
                </a:solidFill>
                <a:latin typeface="+mj-lt"/>
              </a:rPr>
              <a:t>Define an </a:t>
            </a:r>
            <a:r>
              <a:rPr lang="en-US" sz="1400" i="1" dirty="0">
                <a:solidFill>
                  <a:srgbClr val="F8F8F2"/>
                </a:solidFill>
                <a:latin typeface="+mj-lt"/>
              </a:rPr>
              <a:t>inner function 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(wrapper) and return it.</a:t>
            </a:r>
          </a:p>
          <a:p>
            <a:pPr marL="285750">
              <a:buFont typeface="+mj-lt"/>
              <a:buAutoNum type="arabicPeriod"/>
            </a:pPr>
            <a:r>
              <a:rPr lang="en-US" sz="1400" dirty="0">
                <a:solidFill>
                  <a:srgbClr val="F8F8F2"/>
                </a:solidFill>
                <a:latin typeface="+mj-lt"/>
              </a:rPr>
              <a:t>Call the </a:t>
            </a:r>
            <a:r>
              <a:rPr lang="en-US" sz="1400" i="1" dirty="0">
                <a:solidFill>
                  <a:srgbClr val="F8F8F2"/>
                </a:solidFill>
                <a:latin typeface="+mj-lt"/>
              </a:rPr>
              <a:t>original function 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(</a:t>
            </a:r>
            <a:r>
              <a:rPr lang="en-US" sz="1400" dirty="0" err="1">
                <a:solidFill>
                  <a:srgbClr val="F8F8F2"/>
                </a:solidFill>
                <a:latin typeface="+mj-lt"/>
              </a:rPr>
              <a:t>fn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) in the body of the inner function (wrapper)</a:t>
            </a:r>
          </a:p>
          <a:p>
            <a:pPr marL="285750">
              <a:buFont typeface="+mj-lt"/>
              <a:buAutoNum type="arabicPeriod"/>
            </a:pPr>
            <a:r>
              <a:rPr lang="en-US" sz="1400" dirty="0">
                <a:solidFill>
                  <a:srgbClr val="F8F8F2"/>
                </a:solidFill>
                <a:latin typeface="+mj-lt"/>
              </a:rPr>
              <a:t>The inner function can perform any other actions that are needed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  <a:p>
            <a:pPr marL="628650" lvl="1"/>
            <a:r>
              <a:rPr lang="en-US" sz="1400" dirty="0">
                <a:solidFill>
                  <a:schemeClr val="bg1"/>
                </a:solidFill>
                <a:latin typeface="+mj-lt"/>
              </a:rPr>
              <a:t>In this case, the wrapper function logs the function name, arguments, and result.</a:t>
            </a:r>
            <a:endParaRPr lang="en-US" sz="1400" dirty="0">
              <a:solidFill>
                <a:srgbClr val="F8F8F2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D697-19D5-4067-9712-CBB207D8A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tx1"/>
          </a:solidFill>
        </p:spPr>
        <p:txBody>
          <a:bodyPr lIns="182880">
            <a:normAutofit/>
          </a:bodyPr>
          <a:lstStyle/>
          <a:p>
            <a:pPr marL="0" indent="0" algn="ctr">
              <a:buNone/>
            </a:pP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Use a Decorator</a:t>
            </a:r>
          </a:p>
          <a:p>
            <a:pPr marL="57150" indent="0">
              <a:buNone/>
            </a:pPr>
            <a:r>
              <a:rPr lang="en-US" sz="14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@withLogging</a:t>
            </a:r>
            <a:br>
              <a:rPr 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a 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b</a:t>
            </a:r>
          </a:p>
          <a:p>
            <a:pPr marL="57150" indent="0">
              <a:buNone/>
            </a:pP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add(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add(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add(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add(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400050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Apply a decorator using the ‘pie syntax’ @</a:t>
            </a:r>
          </a:p>
          <a:p>
            <a:pPr marL="742950" lvl="1" indent="-342900"/>
            <a:r>
              <a:rPr lang="en-US" sz="1400" b="0" dirty="0">
                <a:solidFill>
                  <a:srgbClr val="F8F8F2"/>
                </a:solidFill>
                <a:effectLst/>
                <a:latin typeface="+mj-lt"/>
                <a:hlinkClick r:id="rId3"/>
              </a:rPr>
              <a:t>https://www.python.org/dev/peps/pep-0318/#background</a:t>
            </a:r>
            <a:endParaRPr lang="en-US" sz="1400" b="0" dirty="0">
              <a:solidFill>
                <a:srgbClr val="F8F8F2"/>
              </a:solidFill>
              <a:effectLst/>
              <a:latin typeface="+mj-lt"/>
            </a:endParaRPr>
          </a:p>
          <a:p>
            <a:pPr marL="400050" indent="-342900">
              <a:buFont typeface="+mj-lt"/>
              <a:buAutoNum type="arabicPeriod"/>
            </a:pPr>
            <a:r>
              <a:rPr lang="en-US" sz="1400" dirty="0">
                <a:solidFill>
                  <a:srgbClr val="F8F8F2"/>
                </a:solidFill>
                <a:latin typeface="+mj-lt"/>
              </a:rPr>
              <a:t>Whenever you call the decorated function, the wrapper will be called instead (which should call the decorated function)</a:t>
            </a:r>
            <a:endParaRPr lang="en-US" sz="1400" b="0" dirty="0">
              <a:solidFill>
                <a:srgbClr val="F8F8F2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46FE7-BFCB-483E-8981-1C0D504E8900}"/>
              </a:ext>
            </a:extLst>
          </p:cNvPr>
          <p:cNvSpPr txBox="1"/>
          <p:nvPr/>
        </p:nvSpPr>
        <p:spPr>
          <a:xfrm>
            <a:off x="8991600" y="1981200"/>
            <a:ext cx="19050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accent1"/>
                </a:solidFill>
              </a:rPr>
              <a:t>“Pie” syntax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382D2F-9FC6-471D-90F5-B19AB2FA167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848600" y="2153132"/>
            <a:ext cx="1143000" cy="114300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943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  <a:extLst>
    <a:ext uri="{05A4C25C-085E-4340-85A3-A5531E510DB2}">
      <thm15:themeFamily xmlns:thm15="http://schemas.microsoft.com/office/thememl/2012/main" name="Hyland_Corp_PPT_Template.pptx" id="{98D68A89-7E3F-4C1F-84F5-E6FCA981C9F9}" vid="{5009EA51-E89B-49F5-BAEB-031E27FD48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1018</Words>
  <Application>Microsoft Office PowerPoint</Application>
  <PresentationFormat>Widescreen</PresentationFormat>
  <Paragraphs>103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Consolas</vt:lpstr>
      <vt:lpstr>Fira Code, Consolas,  Courier New</vt:lpstr>
      <vt:lpstr>Wingdings</vt:lpstr>
      <vt:lpstr>Hyland 2019</vt:lpstr>
      <vt:lpstr>Imports,  Function Arguments, and Decorators</vt:lpstr>
      <vt:lpstr>Imports</vt:lpstr>
      <vt:lpstr>https://repl.it/@brebory/PythonImportsExample</vt:lpstr>
      <vt:lpstr>Package managers</vt:lpstr>
      <vt:lpstr>Function arguments Review</vt:lpstr>
      <vt:lpstr>Variable-length Function arguments</vt:lpstr>
      <vt:lpstr>PowerPoint Presentation</vt:lpstr>
      <vt:lpstr>Decorators</vt:lpstr>
      <vt:lpstr>Using Decorators</vt:lpstr>
      <vt:lpstr>PowerPoint Presentation</vt:lpstr>
      <vt:lpstr>Decorators are advanced! If you need more practice, check out: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Imports,  Function Arguments, and Decorators</dc:title>
  <dc:creator>Brendon Roberto</dc:creator>
  <cp:lastModifiedBy>Brendon Roberto</cp:lastModifiedBy>
  <cp:revision>17</cp:revision>
  <dcterms:created xsi:type="dcterms:W3CDTF">2021-01-22T21:44:16Z</dcterms:created>
  <dcterms:modified xsi:type="dcterms:W3CDTF">2021-02-04T22:13:54Z</dcterms:modified>
</cp:coreProperties>
</file>